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1728">
          <p15:clr>
            <a:srgbClr val="A4A3A4"/>
          </p15:clr>
        </p15:guide>
        <p15:guide id="3" pos="288">
          <p15:clr>
            <a:srgbClr val="9AA0A6"/>
          </p15:clr>
        </p15:guide>
        <p15:guide id="4" orient="horz" pos="291">
          <p15:clr>
            <a:srgbClr val="9AA0A6"/>
          </p15:clr>
        </p15:guide>
        <p15:guide id="5" pos="4608">
          <p15:clr>
            <a:srgbClr val="9AA0A6"/>
          </p15:clr>
        </p15:guide>
        <p15:guide id="6" orient="horz" pos="6045">
          <p15:clr>
            <a:srgbClr val="9AA0A6"/>
          </p15:clr>
        </p15:guide>
        <p15:guide id="7" orient="horz" pos="521">
          <p15:clr>
            <a:srgbClr val="9AA0A6"/>
          </p15:clr>
        </p15:guide>
        <p15:guide id="8" pos="3168">
          <p15:clr>
            <a:srgbClr val="9AA0A6"/>
          </p15:clr>
        </p15:guide>
        <p15:guide id="9" pos="2448">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1728"/>
        <p:guide pos="288"/>
        <p:guide pos="291" orient="horz"/>
        <p:guide pos="4608"/>
        <p:guide pos="6045" orient="horz"/>
        <p:guide pos="521" orient="horz"/>
        <p:guide pos="3168"/>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ee26220347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ee2622034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b="1"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Develop your </a:t>
            </a:r>
            <a:r>
              <a:rPr b="1" lang="en" sz="900">
                <a:solidFill>
                  <a:schemeClr val="dk1"/>
                </a:solidFill>
                <a:latin typeface="Open Sans"/>
                <a:ea typeface="Open Sans"/>
                <a:cs typeface="Open Sans"/>
                <a:sym typeface="Open Sans"/>
              </a:rPr>
              <a:t>idea</a:t>
            </a:r>
            <a:r>
              <a:rPr lang="en" sz="900">
                <a:solidFill>
                  <a:schemeClr val="dk1"/>
                </a:solidFill>
                <a:latin typeface="Open Sans"/>
                <a:ea typeface="Open Sans"/>
                <a:cs typeface="Open Sans"/>
                <a:sym typeface="Open Sans"/>
              </a:rPr>
              <a:t> first!</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Divide your clay into four pieces: one for a </a:t>
            </a:r>
            <a:r>
              <a:rPr b="1" lang="en" sz="900">
                <a:solidFill>
                  <a:schemeClr val="dk1"/>
                </a:solidFill>
                <a:latin typeface="Open Sans"/>
                <a:ea typeface="Open Sans"/>
                <a:cs typeface="Open Sans"/>
                <a:sym typeface="Open Sans"/>
              </a:rPr>
              <a:t>base</a:t>
            </a:r>
            <a:r>
              <a:rPr lang="en" sz="900">
                <a:solidFill>
                  <a:schemeClr val="dk1"/>
                </a:solidFill>
                <a:latin typeface="Open Sans"/>
                <a:ea typeface="Open Sans"/>
                <a:cs typeface="Open Sans"/>
                <a:sym typeface="Open Sans"/>
              </a:rPr>
              <a:t>, two for </a:t>
            </a:r>
            <a:r>
              <a:rPr b="1" lang="en" sz="900">
                <a:solidFill>
                  <a:schemeClr val="dk1"/>
                </a:solidFill>
                <a:latin typeface="Open Sans"/>
                <a:ea typeface="Open Sans"/>
                <a:cs typeface="Open Sans"/>
                <a:sym typeface="Open Sans"/>
              </a:rPr>
              <a:t>coils</a:t>
            </a:r>
            <a:r>
              <a:rPr lang="en" sz="900">
                <a:solidFill>
                  <a:schemeClr val="dk1"/>
                </a:solidFill>
                <a:latin typeface="Open Sans"/>
                <a:ea typeface="Open Sans"/>
                <a:cs typeface="Open Sans"/>
                <a:sym typeface="Open Sans"/>
              </a:rPr>
              <a:t>, and one for </a:t>
            </a:r>
            <a:r>
              <a:rPr b="1" lang="en" sz="900">
                <a:solidFill>
                  <a:schemeClr val="dk1"/>
                </a:solidFill>
                <a:latin typeface="Open Sans"/>
                <a:ea typeface="Open Sans"/>
                <a:cs typeface="Open Sans"/>
                <a:sym typeface="Open Sans"/>
              </a:rPr>
              <a:t>everything else</a:t>
            </a:r>
            <a:r>
              <a:rPr lang="en" sz="900">
                <a:solidFill>
                  <a:schemeClr val="dk1"/>
                </a:solidFill>
                <a:latin typeface="Open Sans"/>
                <a:ea typeface="Open Sans"/>
                <a:cs typeface="Open Sans"/>
                <a:sym typeface="Open Sans"/>
              </a:rPr>
              <a:t> and for emergencies.</a:t>
            </a:r>
            <a:endParaRPr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Make the </a:t>
            </a:r>
            <a:r>
              <a:rPr b="1" lang="en" sz="900">
                <a:solidFill>
                  <a:schemeClr val="dk1"/>
                </a:solidFill>
                <a:latin typeface="Open Sans"/>
                <a:ea typeface="Open Sans"/>
                <a:cs typeface="Open Sans"/>
                <a:sym typeface="Open Sans"/>
              </a:rPr>
              <a:t>bottom</a:t>
            </a:r>
            <a:r>
              <a:rPr lang="en" sz="900">
                <a:solidFill>
                  <a:schemeClr val="dk1"/>
                </a:solidFill>
                <a:latin typeface="Open Sans"/>
                <a:ea typeface="Open Sans"/>
                <a:cs typeface="Open Sans"/>
                <a:sym typeface="Open Sans"/>
              </a:rPr>
              <a:t>: a disc of clay that is 1-1.5 cm thick and 7-10 cm in diameter. </a:t>
            </a:r>
            <a:r>
              <a:rPr b="1" lang="en" sz="900">
                <a:solidFill>
                  <a:schemeClr val="dk1"/>
                </a:solidFill>
                <a:latin typeface="Open Sans"/>
                <a:ea typeface="Open Sans"/>
                <a:cs typeface="Open Sans"/>
                <a:sym typeface="Open Sans"/>
              </a:rPr>
              <a:t>Store any leftovers </a:t>
            </a:r>
            <a:r>
              <a:rPr lang="en" sz="900">
                <a:solidFill>
                  <a:schemeClr val="dk1"/>
                </a:solidFill>
                <a:latin typeface="Open Sans"/>
                <a:ea typeface="Open Sans"/>
                <a:cs typeface="Open Sans"/>
                <a:sym typeface="Open Sans"/>
              </a:rPr>
              <a:t>in your bag.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Stretch</a:t>
            </a:r>
            <a:r>
              <a:rPr lang="en" sz="900">
                <a:solidFill>
                  <a:schemeClr val="dk1"/>
                </a:solidFill>
                <a:latin typeface="Open Sans"/>
                <a:ea typeface="Open Sans"/>
                <a:cs typeface="Open Sans"/>
                <a:sym typeface="Open Sans"/>
              </a:rPr>
              <a:t> the coils by </a:t>
            </a:r>
            <a:r>
              <a:rPr b="1" lang="en" sz="900">
                <a:solidFill>
                  <a:schemeClr val="dk1"/>
                </a:solidFill>
                <a:latin typeface="Open Sans"/>
                <a:ea typeface="Open Sans"/>
                <a:cs typeface="Open Sans"/>
                <a:sym typeface="Open Sans"/>
              </a:rPr>
              <a:t>spreading</a:t>
            </a:r>
            <a:r>
              <a:rPr lang="en" sz="900">
                <a:solidFill>
                  <a:schemeClr val="dk1"/>
                </a:solidFill>
                <a:latin typeface="Open Sans"/>
                <a:ea typeface="Open Sans"/>
                <a:cs typeface="Open Sans"/>
                <a:sym typeface="Open Sans"/>
              </a:rPr>
              <a:t> your fingers while rolling.</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Smooth your coils together using only </a:t>
            </a:r>
            <a:r>
              <a:rPr b="1" lang="en" sz="900">
                <a:solidFill>
                  <a:schemeClr val="dk1"/>
                </a:solidFill>
                <a:latin typeface="Open Sans"/>
                <a:ea typeface="Open Sans"/>
                <a:cs typeface="Open Sans"/>
                <a:sym typeface="Open Sans"/>
              </a:rPr>
              <a:t>one finger</a:t>
            </a:r>
            <a:r>
              <a:rPr lang="en" sz="900">
                <a:solidFill>
                  <a:schemeClr val="dk1"/>
                </a:solidFill>
                <a:latin typeface="Open Sans"/>
                <a:ea typeface="Open Sans"/>
                <a:cs typeface="Open Sans"/>
                <a:sym typeface="Open Sans"/>
              </a:rPr>
              <a:t> or one thumb.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Don’t pinch</a:t>
            </a:r>
            <a:r>
              <a:rPr lang="en" sz="900">
                <a:solidFill>
                  <a:schemeClr val="dk1"/>
                </a:solidFill>
                <a:latin typeface="Open Sans"/>
                <a:ea typeface="Open Sans"/>
                <a:cs typeface="Open Sans"/>
                <a:sym typeface="Open Sans"/>
              </a:rPr>
              <a:t> on either side because you will make your pot very dry and thin.</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Add a </a:t>
            </a:r>
            <a:r>
              <a:rPr b="1" lang="en" sz="900">
                <a:solidFill>
                  <a:schemeClr val="dk1"/>
                </a:solidFill>
                <a:latin typeface="Open Sans"/>
                <a:ea typeface="Open Sans"/>
                <a:cs typeface="Open Sans"/>
                <a:sym typeface="Open Sans"/>
              </a:rPr>
              <a:t>foot</a:t>
            </a:r>
            <a:r>
              <a:rPr lang="en" sz="900">
                <a:solidFill>
                  <a:schemeClr val="dk1"/>
                </a:solidFill>
                <a:latin typeface="Open Sans"/>
                <a:ea typeface="Open Sans"/>
                <a:cs typeface="Open Sans"/>
                <a:sym typeface="Open Sans"/>
              </a:rPr>
              <a:t> by attaching a coil.</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Scribe</a:t>
            </a:r>
            <a:r>
              <a:rPr lang="en" sz="900">
                <a:solidFill>
                  <a:schemeClr val="dk1"/>
                </a:solidFill>
                <a:latin typeface="Open Sans"/>
                <a:ea typeface="Open Sans"/>
                <a:cs typeface="Open Sans"/>
                <a:sym typeface="Open Sans"/>
              </a:rPr>
              <a:t> and then </a:t>
            </a:r>
            <a:r>
              <a:rPr b="1" lang="en" sz="900">
                <a:solidFill>
                  <a:schemeClr val="dk1"/>
                </a:solidFill>
                <a:latin typeface="Open Sans"/>
                <a:ea typeface="Open Sans"/>
                <a:cs typeface="Open Sans"/>
                <a:sym typeface="Open Sans"/>
              </a:rPr>
              <a:t>trim the lip</a:t>
            </a:r>
            <a:r>
              <a:rPr lang="en" sz="900">
                <a:solidFill>
                  <a:schemeClr val="dk1"/>
                </a:solidFill>
                <a:latin typeface="Open Sans"/>
                <a:ea typeface="Open Sans"/>
                <a:cs typeface="Open Sans"/>
                <a:sym typeface="Open Sans"/>
              </a:rPr>
              <a:t>. </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Coat your pot with </a:t>
            </a:r>
            <a:r>
              <a:rPr b="1" lang="en" sz="900">
                <a:solidFill>
                  <a:schemeClr val="dk1"/>
                </a:solidFill>
                <a:latin typeface="Open Sans"/>
                <a:ea typeface="Open Sans"/>
                <a:cs typeface="Open Sans"/>
                <a:sym typeface="Open Sans"/>
              </a:rPr>
              <a:t>white slip</a:t>
            </a:r>
            <a:r>
              <a:rPr lang="en" sz="900">
                <a:solidFill>
                  <a:schemeClr val="dk1"/>
                </a:solidFill>
                <a:latin typeface="Open Sans"/>
                <a:ea typeface="Open Sans"/>
                <a:cs typeface="Open Sans"/>
                <a:sym typeface="Open Sans"/>
              </a:rPr>
              <a:t>. Let it dry and add coats until there are </a:t>
            </a:r>
            <a:r>
              <a:rPr b="1" lang="en" sz="900">
                <a:solidFill>
                  <a:schemeClr val="dk1"/>
                </a:solidFill>
                <a:latin typeface="Open Sans"/>
                <a:ea typeface="Open Sans"/>
                <a:cs typeface="Open Sans"/>
                <a:sym typeface="Open Sans"/>
              </a:rPr>
              <a:t>no streaks</a:t>
            </a:r>
            <a:r>
              <a:rPr lang="en" sz="900">
                <a:solidFill>
                  <a:schemeClr val="dk1"/>
                </a:solidFill>
                <a:latin typeface="Open Sans"/>
                <a:ea typeface="Open Sans"/>
                <a:cs typeface="Open Sans"/>
                <a:sym typeface="Open Sans"/>
              </a:rPr>
              <a:t>.</a:t>
            </a:r>
            <a:endParaRPr sz="900">
              <a:solidFill>
                <a:schemeClr val="dk1"/>
              </a:solidFill>
            </a:endParaRPr>
          </a:p>
          <a:p>
            <a:pPr indent="0" lvl="0" marL="0" rtl="0" algn="l">
              <a:spcBef>
                <a:spcPts val="0"/>
              </a:spcBef>
              <a:spcAft>
                <a:spcPts val="0"/>
              </a:spcAft>
              <a:buNone/>
            </a:pPr>
            <a:r>
              <a:t/>
            </a:r>
            <a:endParaRPr/>
          </a:p>
          <a:p>
            <a:pPr indent="0" lvl="0" marL="0" rtl="0" algn="l">
              <a:lnSpc>
                <a:spcPct val="115000"/>
              </a:lnSpc>
              <a:spcBef>
                <a:spcPts val="0"/>
              </a:spcBef>
              <a:spcAft>
                <a:spcPts val="0"/>
              </a:spcAft>
              <a:buNone/>
            </a:pPr>
            <a:r>
              <a:rPr lang="en" sz="900">
                <a:latin typeface="Open Sans"/>
                <a:ea typeface="Open Sans"/>
                <a:cs typeface="Open Sans"/>
                <a:sym typeface="Open Sans"/>
              </a:rPr>
              <a:t>首先发展您的想法！</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将您的粘土分为四个：一个用于底座，两个用于线圈，另一个用于其他所有物品和紧急情况。</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使底部：粘土圆盘厚1-1.5厘米，直径为7-10厘米。将所有剩菜存放在您的包中。</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滚动时通过手指张开手指来拉伸线圈。</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仅使用一根手指或一只拇指一起将线圈平滑在一起。</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不要在两边捏，因为您会使锅非常干燥。</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通过连接线圈加入一只脚。</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抄写员，然后修剪嘴唇。</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用白色滑涂锅。让它干燥并加入外套，直到没有条纹为止。</a:t>
            </a:r>
            <a:endParaRPr sz="900">
              <a:latin typeface="Open Sans"/>
              <a:ea typeface="Open Sans"/>
              <a:cs typeface="Open Sans"/>
              <a:sym typeface="Open Sans"/>
            </a:endParaRPr>
          </a:p>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3a066a12d04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3a066a12d0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b="1"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Develop your </a:t>
            </a:r>
            <a:r>
              <a:rPr b="1" lang="en" sz="900">
                <a:solidFill>
                  <a:schemeClr val="dk1"/>
                </a:solidFill>
                <a:latin typeface="Open Sans"/>
                <a:ea typeface="Open Sans"/>
                <a:cs typeface="Open Sans"/>
                <a:sym typeface="Open Sans"/>
              </a:rPr>
              <a:t>idea</a:t>
            </a:r>
            <a:r>
              <a:rPr lang="en" sz="900">
                <a:solidFill>
                  <a:schemeClr val="dk1"/>
                </a:solidFill>
                <a:latin typeface="Open Sans"/>
                <a:ea typeface="Open Sans"/>
                <a:cs typeface="Open Sans"/>
                <a:sym typeface="Open Sans"/>
              </a:rPr>
              <a:t> first!</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Divide your clay into four pieces: one for a </a:t>
            </a:r>
            <a:r>
              <a:rPr b="1" lang="en" sz="900">
                <a:solidFill>
                  <a:schemeClr val="dk1"/>
                </a:solidFill>
                <a:latin typeface="Open Sans"/>
                <a:ea typeface="Open Sans"/>
                <a:cs typeface="Open Sans"/>
                <a:sym typeface="Open Sans"/>
              </a:rPr>
              <a:t>base</a:t>
            </a:r>
            <a:r>
              <a:rPr lang="en" sz="900">
                <a:solidFill>
                  <a:schemeClr val="dk1"/>
                </a:solidFill>
                <a:latin typeface="Open Sans"/>
                <a:ea typeface="Open Sans"/>
                <a:cs typeface="Open Sans"/>
                <a:sym typeface="Open Sans"/>
              </a:rPr>
              <a:t>, two for </a:t>
            </a:r>
            <a:r>
              <a:rPr b="1" lang="en" sz="900">
                <a:solidFill>
                  <a:schemeClr val="dk1"/>
                </a:solidFill>
                <a:latin typeface="Open Sans"/>
                <a:ea typeface="Open Sans"/>
                <a:cs typeface="Open Sans"/>
                <a:sym typeface="Open Sans"/>
              </a:rPr>
              <a:t>coils</a:t>
            </a:r>
            <a:r>
              <a:rPr lang="en" sz="900">
                <a:solidFill>
                  <a:schemeClr val="dk1"/>
                </a:solidFill>
                <a:latin typeface="Open Sans"/>
                <a:ea typeface="Open Sans"/>
                <a:cs typeface="Open Sans"/>
                <a:sym typeface="Open Sans"/>
              </a:rPr>
              <a:t>, and one for </a:t>
            </a:r>
            <a:r>
              <a:rPr b="1" lang="en" sz="900">
                <a:solidFill>
                  <a:schemeClr val="dk1"/>
                </a:solidFill>
                <a:latin typeface="Open Sans"/>
                <a:ea typeface="Open Sans"/>
                <a:cs typeface="Open Sans"/>
                <a:sym typeface="Open Sans"/>
              </a:rPr>
              <a:t>everything else</a:t>
            </a:r>
            <a:r>
              <a:rPr lang="en" sz="900">
                <a:solidFill>
                  <a:schemeClr val="dk1"/>
                </a:solidFill>
                <a:latin typeface="Open Sans"/>
                <a:ea typeface="Open Sans"/>
                <a:cs typeface="Open Sans"/>
                <a:sym typeface="Open Sans"/>
              </a:rPr>
              <a:t> and for emergencies.</a:t>
            </a:r>
            <a:endParaRPr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Make the </a:t>
            </a:r>
            <a:r>
              <a:rPr b="1" lang="en" sz="900">
                <a:solidFill>
                  <a:schemeClr val="dk1"/>
                </a:solidFill>
                <a:latin typeface="Open Sans"/>
                <a:ea typeface="Open Sans"/>
                <a:cs typeface="Open Sans"/>
                <a:sym typeface="Open Sans"/>
              </a:rPr>
              <a:t>bottom</a:t>
            </a:r>
            <a:r>
              <a:rPr lang="en" sz="900">
                <a:solidFill>
                  <a:schemeClr val="dk1"/>
                </a:solidFill>
                <a:latin typeface="Open Sans"/>
                <a:ea typeface="Open Sans"/>
                <a:cs typeface="Open Sans"/>
                <a:sym typeface="Open Sans"/>
              </a:rPr>
              <a:t>: a disc of clay that is 1-1.5 cm thick and 7-10 cm in diameter. </a:t>
            </a:r>
            <a:r>
              <a:rPr b="1" lang="en" sz="900">
                <a:solidFill>
                  <a:schemeClr val="dk1"/>
                </a:solidFill>
                <a:latin typeface="Open Sans"/>
                <a:ea typeface="Open Sans"/>
                <a:cs typeface="Open Sans"/>
                <a:sym typeface="Open Sans"/>
              </a:rPr>
              <a:t>Store any leftovers </a:t>
            </a:r>
            <a:r>
              <a:rPr lang="en" sz="900">
                <a:solidFill>
                  <a:schemeClr val="dk1"/>
                </a:solidFill>
                <a:latin typeface="Open Sans"/>
                <a:ea typeface="Open Sans"/>
                <a:cs typeface="Open Sans"/>
                <a:sym typeface="Open Sans"/>
              </a:rPr>
              <a:t>in your bag.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Stretch</a:t>
            </a:r>
            <a:r>
              <a:rPr lang="en" sz="900">
                <a:solidFill>
                  <a:schemeClr val="dk1"/>
                </a:solidFill>
                <a:latin typeface="Open Sans"/>
                <a:ea typeface="Open Sans"/>
                <a:cs typeface="Open Sans"/>
                <a:sym typeface="Open Sans"/>
              </a:rPr>
              <a:t> the coils by </a:t>
            </a:r>
            <a:r>
              <a:rPr b="1" lang="en" sz="900">
                <a:solidFill>
                  <a:schemeClr val="dk1"/>
                </a:solidFill>
                <a:latin typeface="Open Sans"/>
                <a:ea typeface="Open Sans"/>
                <a:cs typeface="Open Sans"/>
                <a:sym typeface="Open Sans"/>
              </a:rPr>
              <a:t>spreading</a:t>
            </a:r>
            <a:r>
              <a:rPr lang="en" sz="900">
                <a:solidFill>
                  <a:schemeClr val="dk1"/>
                </a:solidFill>
                <a:latin typeface="Open Sans"/>
                <a:ea typeface="Open Sans"/>
                <a:cs typeface="Open Sans"/>
                <a:sym typeface="Open Sans"/>
              </a:rPr>
              <a:t> your fingers while rolling.</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Smooth your coils together using only </a:t>
            </a:r>
            <a:r>
              <a:rPr b="1" lang="en" sz="900">
                <a:solidFill>
                  <a:schemeClr val="dk1"/>
                </a:solidFill>
                <a:latin typeface="Open Sans"/>
                <a:ea typeface="Open Sans"/>
                <a:cs typeface="Open Sans"/>
                <a:sym typeface="Open Sans"/>
              </a:rPr>
              <a:t>one finger</a:t>
            </a:r>
            <a:r>
              <a:rPr lang="en" sz="900">
                <a:solidFill>
                  <a:schemeClr val="dk1"/>
                </a:solidFill>
                <a:latin typeface="Open Sans"/>
                <a:ea typeface="Open Sans"/>
                <a:cs typeface="Open Sans"/>
                <a:sym typeface="Open Sans"/>
              </a:rPr>
              <a:t> or one thumb.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Don’t pinch</a:t>
            </a:r>
            <a:r>
              <a:rPr lang="en" sz="900">
                <a:solidFill>
                  <a:schemeClr val="dk1"/>
                </a:solidFill>
                <a:latin typeface="Open Sans"/>
                <a:ea typeface="Open Sans"/>
                <a:cs typeface="Open Sans"/>
                <a:sym typeface="Open Sans"/>
              </a:rPr>
              <a:t> on either side because you will make your pot very dry and thin.</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Add a </a:t>
            </a:r>
            <a:r>
              <a:rPr b="1" lang="en" sz="900">
                <a:solidFill>
                  <a:schemeClr val="dk1"/>
                </a:solidFill>
                <a:latin typeface="Open Sans"/>
                <a:ea typeface="Open Sans"/>
                <a:cs typeface="Open Sans"/>
                <a:sym typeface="Open Sans"/>
              </a:rPr>
              <a:t>foot</a:t>
            </a:r>
            <a:r>
              <a:rPr lang="en" sz="900">
                <a:solidFill>
                  <a:schemeClr val="dk1"/>
                </a:solidFill>
                <a:latin typeface="Open Sans"/>
                <a:ea typeface="Open Sans"/>
                <a:cs typeface="Open Sans"/>
                <a:sym typeface="Open Sans"/>
              </a:rPr>
              <a:t> by attaching a coil.</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Scribe</a:t>
            </a:r>
            <a:r>
              <a:rPr lang="en" sz="900">
                <a:solidFill>
                  <a:schemeClr val="dk1"/>
                </a:solidFill>
                <a:latin typeface="Open Sans"/>
                <a:ea typeface="Open Sans"/>
                <a:cs typeface="Open Sans"/>
                <a:sym typeface="Open Sans"/>
              </a:rPr>
              <a:t> and then </a:t>
            </a:r>
            <a:r>
              <a:rPr b="1" lang="en" sz="900">
                <a:solidFill>
                  <a:schemeClr val="dk1"/>
                </a:solidFill>
                <a:latin typeface="Open Sans"/>
                <a:ea typeface="Open Sans"/>
                <a:cs typeface="Open Sans"/>
                <a:sym typeface="Open Sans"/>
              </a:rPr>
              <a:t>trim the lip</a:t>
            </a:r>
            <a:r>
              <a:rPr lang="en" sz="900">
                <a:solidFill>
                  <a:schemeClr val="dk1"/>
                </a:solidFill>
                <a:latin typeface="Open Sans"/>
                <a:ea typeface="Open Sans"/>
                <a:cs typeface="Open Sans"/>
                <a:sym typeface="Open Sans"/>
              </a:rPr>
              <a:t>. </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Coat your pot with </a:t>
            </a:r>
            <a:r>
              <a:rPr b="1" lang="en" sz="900">
                <a:solidFill>
                  <a:schemeClr val="dk1"/>
                </a:solidFill>
                <a:latin typeface="Open Sans"/>
                <a:ea typeface="Open Sans"/>
                <a:cs typeface="Open Sans"/>
                <a:sym typeface="Open Sans"/>
              </a:rPr>
              <a:t>white slip</a:t>
            </a:r>
            <a:r>
              <a:rPr lang="en" sz="900">
                <a:solidFill>
                  <a:schemeClr val="dk1"/>
                </a:solidFill>
                <a:latin typeface="Open Sans"/>
                <a:ea typeface="Open Sans"/>
                <a:cs typeface="Open Sans"/>
                <a:sym typeface="Open Sans"/>
              </a:rPr>
              <a:t>. Let it dry and add coats until there are </a:t>
            </a:r>
            <a:r>
              <a:rPr b="1" lang="en" sz="900">
                <a:solidFill>
                  <a:schemeClr val="dk1"/>
                </a:solidFill>
                <a:latin typeface="Open Sans"/>
                <a:ea typeface="Open Sans"/>
                <a:cs typeface="Open Sans"/>
                <a:sym typeface="Open Sans"/>
              </a:rPr>
              <a:t>no streaks</a:t>
            </a:r>
            <a:r>
              <a:rPr lang="en" sz="900">
                <a:solidFill>
                  <a:schemeClr val="dk1"/>
                </a:solidFill>
                <a:latin typeface="Open Sans"/>
                <a:ea typeface="Open Sans"/>
                <a:cs typeface="Open Sans"/>
                <a:sym typeface="Open Sans"/>
              </a:rPr>
              <a:t>.</a:t>
            </a:r>
            <a:endParaRPr sz="900">
              <a:solidFill>
                <a:schemeClr val="dk1"/>
              </a:solidFill>
            </a:endParaRPr>
          </a:p>
          <a:p>
            <a:pPr indent="0" lvl="0" marL="0" rtl="0" algn="l">
              <a:spcBef>
                <a:spcPts val="0"/>
              </a:spcBef>
              <a:spcAft>
                <a:spcPts val="0"/>
              </a:spcAft>
              <a:buNone/>
            </a:pPr>
            <a:r>
              <a:t/>
            </a:r>
            <a:endParaRPr/>
          </a:p>
          <a:p>
            <a:pPr indent="0" lvl="0" marL="0" rtl="0" algn="l">
              <a:lnSpc>
                <a:spcPct val="115000"/>
              </a:lnSpc>
              <a:spcBef>
                <a:spcPts val="0"/>
              </a:spcBef>
              <a:spcAft>
                <a:spcPts val="0"/>
              </a:spcAft>
              <a:buNone/>
            </a:pPr>
            <a:r>
              <a:rPr lang="en" sz="900">
                <a:latin typeface="Open Sans"/>
                <a:ea typeface="Open Sans"/>
                <a:cs typeface="Open Sans"/>
                <a:sym typeface="Open Sans"/>
              </a:rPr>
              <a:t>首先发展您的想法！</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将您的粘土分为四个：一个用于底座，两个用于线圈，另一个用于其他所有物品和紧急情况。</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使底部：粘土圆盘厚1-1.5厘米，直径为7-10厘米。将所有剩菜存放在您的包中。</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滚动时通过手指张开手指来拉伸线圈。</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仅使用一根手指或一只拇指一起将线圈平滑在一起。</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不要在两边捏，因为您会使锅非常干燥。</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通过连接线圈加入一只脚。</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抄写员，然后修剪嘴唇。</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用白色滑涂锅。让它干燥并加入外套，直到没有条纹为止。</a:t>
            </a:r>
            <a:endParaRPr sz="900">
              <a:latin typeface="Open Sans"/>
              <a:ea typeface="Open Sans"/>
              <a:cs typeface="Open Sans"/>
              <a:sym typeface="Open Sans"/>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57200" y="461700"/>
            <a:ext cx="6858000" cy="9135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None/>
            </a:pPr>
            <a:r>
              <a:rPr b="1" lang="en" sz="2400">
                <a:solidFill>
                  <a:schemeClr val="dk1"/>
                </a:solidFill>
                <a:latin typeface="Open Sans"/>
                <a:ea typeface="Open Sans"/>
                <a:cs typeface="Open Sans"/>
                <a:sym typeface="Open Sans"/>
              </a:rPr>
              <a:t>Clay vessel evaluation criteria</a:t>
            </a:r>
            <a:endParaRPr b="1" sz="2400">
              <a:solidFill>
                <a:schemeClr val="dk1"/>
              </a:solidFill>
              <a:latin typeface="Open Sans"/>
              <a:ea typeface="Open Sans"/>
              <a:cs typeface="Open Sans"/>
              <a:sym typeface="Open Sans"/>
            </a:endParaRPr>
          </a:p>
          <a:p>
            <a:pPr indent="0" lvl="0" marL="0" rtl="0" algn="l">
              <a:lnSpc>
                <a:spcPct val="115000"/>
              </a:lnSpc>
              <a:spcBef>
                <a:spcPts val="0"/>
              </a:spcBef>
              <a:spcAft>
                <a:spcPts val="0"/>
              </a:spcAft>
              <a:buClr>
                <a:schemeClr val="dk1"/>
              </a:buClr>
              <a:buSzPts val="1100"/>
              <a:buFont typeface="Arial"/>
              <a:buNone/>
            </a:pPr>
            <a:r>
              <a:rPr lang="en" sz="1800">
                <a:solidFill>
                  <a:schemeClr val="dk1"/>
                </a:solidFill>
                <a:latin typeface="Open Sans"/>
                <a:ea typeface="Open Sans"/>
                <a:cs typeface="Open Sans"/>
                <a:sym typeface="Open Sans"/>
              </a:rPr>
              <a:t>मिट्टी के बर्तन मूल्यांकन मानदंड</a:t>
            </a:r>
            <a:endParaRPr b="1" sz="240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sz="1050">
              <a:solidFill>
                <a:schemeClr val="dk1"/>
              </a:solidFill>
              <a:highlight>
                <a:srgbClr val="FFFFFF"/>
              </a:highlight>
              <a:latin typeface="Courier New"/>
              <a:ea typeface="Courier New"/>
              <a:cs typeface="Courier New"/>
              <a:sym typeface="Courier New"/>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Clay skills: </a:t>
            </a:r>
            <a:r>
              <a:rPr lang="en">
                <a:solidFill>
                  <a:schemeClr val="dk1"/>
                </a:solidFill>
                <a:latin typeface="Cabin"/>
                <a:ea typeface="Cabin"/>
                <a:cs typeface="Cabin"/>
                <a:sym typeface="Cabin"/>
              </a:rPr>
              <a:t>The strength, balance, and surface finish of your clay vessel.</a:t>
            </a:r>
            <a:endParaRPr>
              <a:solidFill>
                <a:schemeClr val="dk1"/>
              </a:solidFill>
              <a:latin typeface="Cabin"/>
              <a:ea typeface="Cabin"/>
              <a:cs typeface="Cabin"/>
              <a:sym typeface="Cabin"/>
            </a:endParaRPr>
          </a:p>
          <a:p>
            <a:pPr indent="0" lvl="0" marL="0" rtl="0" algn="l">
              <a:lnSpc>
                <a:spcPct val="115000"/>
              </a:lnSpc>
              <a:spcBef>
                <a:spcPts val="0"/>
              </a:spcBef>
              <a:spcAft>
                <a:spcPts val="0"/>
              </a:spcAft>
              <a:buClr>
                <a:schemeClr val="dk1"/>
              </a:buClr>
              <a:buSzPts val="1100"/>
              <a:buFont typeface="Arial"/>
              <a:buNone/>
            </a:pPr>
            <a:r>
              <a:rPr b="1" lang="en" sz="1200">
                <a:solidFill>
                  <a:srgbClr val="999999"/>
                </a:solidFill>
                <a:latin typeface="Cabin"/>
                <a:ea typeface="Cabin"/>
                <a:cs typeface="Cabin"/>
                <a:sym typeface="Cabin"/>
              </a:rPr>
              <a:t>मिट्टी के कौशल: </a:t>
            </a:r>
            <a:r>
              <a:rPr lang="en" sz="1200">
                <a:solidFill>
                  <a:srgbClr val="999999"/>
                </a:solidFill>
                <a:latin typeface="Cabin"/>
                <a:ea typeface="Cabin"/>
                <a:cs typeface="Cabin"/>
                <a:sym typeface="Cabin"/>
              </a:rPr>
              <a:t>आपके मिट्टी के बर्तन की मजबूती, संतुलन और सतह की फिनिश।</a:t>
            </a:r>
            <a:endParaRPr sz="1200">
              <a:solidFill>
                <a:srgbClr val="999999"/>
              </a:solidFill>
              <a:latin typeface="Cabin"/>
              <a:ea typeface="Cabin"/>
              <a:cs typeface="Cabin"/>
              <a:sym typeface="Cabin"/>
            </a:endParaRPr>
          </a:p>
          <a:p>
            <a:pPr indent="0" lvl="0" marL="0" marR="0" rtl="0" algn="l">
              <a:lnSpc>
                <a:spcPct val="115000"/>
              </a:lnSpc>
              <a:spcBef>
                <a:spcPts val="0"/>
              </a:spcBef>
              <a:spcAft>
                <a:spcPts val="0"/>
              </a:spcAft>
              <a:buNone/>
            </a:pPr>
            <a:r>
              <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Quality of carving: </a:t>
            </a:r>
            <a:r>
              <a:rPr lang="en">
                <a:solidFill>
                  <a:schemeClr val="dk1"/>
                </a:solidFill>
                <a:latin typeface="Cabin"/>
                <a:ea typeface="Cabin"/>
                <a:cs typeface="Cabin"/>
                <a:sym typeface="Cabin"/>
              </a:rPr>
              <a:t>The complexity, quality, fullness, and craft of the patterns and line drawing on your vessel.</a:t>
            </a:r>
            <a:endParaRPr>
              <a:solidFill>
                <a:schemeClr val="dk1"/>
              </a:solidFill>
              <a:latin typeface="Cabin"/>
              <a:ea typeface="Cabin"/>
              <a:cs typeface="Cabin"/>
              <a:sym typeface="Cabin"/>
            </a:endParaRPr>
          </a:p>
          <a:p>
            <a:pPr indent="0" lvl="0" marL="0" rtl="0" algn="l">
              <a:lnSpc>
                <a:spcPct val="115000"/>
              </a:lnSpc>
              <a:spcBef>
                <a:spcPts val="0"/>
              </a:spcBef>
              <a:spcAft>
                <a:spcPts val="0"/>
              </a:spcAft>
              <a:buClr>
                <a:schemeClr val="dk1"/>
              </a:buClr>
              <a:buSzPts val="1100"/>
              <a:buFont typeface="Arial"/>
              <a:buNone/>
            </a:pPr>
            <a:r>
              <a:rPr b="1" lang="en" sz="1200">
                <a:solidFill>
                  <a:srgbClr val="999999"/>
                </a:solidFill>
                <a:latin typeface="Cabin"/>
                <a:ea typeface="Cabin"/>
                <a:cs typeface="Cabin"/>
                <a:sym typeface="Cabin"/>
              </a:rPr>
              <a:t>नक्काशी की गुणवत्ता: </a:t>
            </a:r>
            <a:r>
              <a:rPr lang="en" sz="1200">
                <a:solidFill>
                  <a:srgbClr val="999999"/>
                </a:solidFill>
                <a:latin typeface="Cabin"/>
                <a:ea typeface="Cabin"/>
                <a:cs typeface="Cabin"/>
                <a:sym typeface="Cabin"/>
              </a:rPr>
              <a:t>आपके बर्तन पर पैटर्न और रेखाचित्र की जटिलता, गुणवत्ता, परिपूर्णता और शिल्प।</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Daily clean-up habits: </a:t>
            </a:r>
            <a:r>
              <a:rPr lang="en">
                <a:solidFill>
                  <a:schemeClr val="dk1"/>
                </a:solidFill>
                <a:latin typeface="Cabin"/>
                <a:ea typeface="Cabin"/>
                <a:cs typeface="Cabin"/>
                <a:sym typeface="Cabin"/>
              </a:rPr>
              <a:t>Cleaning your table and floor so it is clean and has no streaks.</a:t>
            </a:r>
            <a:endParaRPr>
              <a:solidFill>
                <a:schemeClr val="dk1"/>
              </a:solidFill>
              <a:highlight>
                <a:srgbClr val="FFFFFF"/>
              </a:highlight>
              <a:latin typeface="Cabin"/>
              <a:ea typeface="Cabin"/>
              <a:cs typeface="Cabin"/>
              <a:sym typeface="Cabin"/>
            </a:endParaRPr>
          </a:p>
          <a:p>
            <a:pPr indent="0" lvl="0" marL="0" rtl="0" algn="l">
              <a:lnSpc>
                <a:spcPct val="115000"/>
              </a:lnSpc>
              <a:spcBef>
                <a:spcPts val="0"/>
              </a:spcBef>
              <a:spcAft>
                <a:spcPts val="0"/>
              </a:spcAft>
              <a:buNone/>
            </a:pPr>
            <a:r>
              <a:rPr b="1" lang="en" sz="1200">
                <a:solidFill>
                  <a:srgbClr val="999999"/>
                </a:solidFill>
                <a:latin typeface="Cabin"/>
                <a:ea typeface="Cabin"/>
                <a:cs typeface="Cabin"/>
                <a:sym typeface="Cabin"/>
              </a:rPr>
              <a:t>दैनिक सफाई की आदतें: </a:t>
            </a:r>
            <a:r>
              <a:rPr lang="en" sz="1200">
                <a:solidFill>
                  <a:srgbClr val="999999"/>
                </a:solidFill>
                <a:latin typeface="Cabin"/>
                <a:ea typeface="Cabin"/>
                <a:cs typeface="Cabin"/>
                <a:sym typeface="Cabin"/>
              </a:rPr>
              <a:t>अपनी मेज और फर्श को साफ करें ताकि वह साफ हो जाए और उस पर कोई दाग न हो।</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t/>
            </a:r>
            <a:endParaRPr b="1" sz="105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b="1" sz="105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b="1" sz="105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rPr b="1" lang="en" sz="2000">
                <a:solidFill>
                  <a:schemeClr val="dk1"/>
                </a:solidFill>
                <a:latin typeface="Open Sans"/>
                <a:ea typeface="Open Sans"/>
                <a:cs typeface="Open Sans"/>
                <a:sym typeface="Open Sans"/>
              </a:rPr>
              <a:t>Vocabulary for the clay vessel</a:t>
            </a:r>
            <a:endParaRPr b="1" sz="200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rPr lang="en">
                <a:solidFill>
                  <a:schemeClr val="dk1"/>
                </a:solidFill>
                <a:latin typeface="Open Sans"/>
                <a:ea typeface="Open Sans"/>
                <a:cs typeface="Open Sans"/>
                <a:sym typeface="Open Sans"/>
              </a:rPr>
              <a:t>मिट्टी के बर्तन के लिए शब्दावली</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chemeClr val="dk1"/>
              </a:solidFill>
              <a:highlight>
                <a:srgbClr val="FFFFFF"/>
              </a:highlight>
              <a:latin typeface="Courier New"/>
              <a:ea typeface="Courier New"/>
              <a:cs typeface="Courier New"/>
              <a:sym typeface="Courier New"/>
            </a:endParaRPr>
          </a:p>
          <a:p>
            <a:pPr indent="-1485900" lvl="0" marL="1485900" marR="25400" rtl="0" algn="l">
              <a:lnSpc>
                <a:spcPct val="100000"/>
              </a:lnSpc>
              <a:spcBef>
                <a:spcPts val="0"/>
              </a:spcBef>
              <a:spcAft>
                <a:spcPts val="0"/>
              </a:spcAft>
              <a:buClr>
                <a:schemeClr val="dk1"/>
              </a:buClr>
              <a:buSzPts val="1100"/>
              <a:buFont typeface="Arial"/>
              <a:buNone/>
            </a:pPr>
            <a:r>
              <a:rPr b="1" lang="en" sz="900">
                <a:solidFill>
                  <a:schemeClr val="dk1"/>
                </a:solidFill>
                <a:latin typeface="Cabin"/>
                <a:ea typeface="Cabin"/>
                <a:cs typeface="Cabin"/>
                <a:sym typeface="Cabin"/>
              </a:rPr>
              <a:t>apron	a piece of cloth that you wear to protect your clothes from getting dirty.</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एप्रन	कपड़े का एक टुकड़ा जिसे आप अपने कपड़ों को गंदे होने से बचाने के लिए पहनते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carving	scratching into clay to change its shape or to make a picture or pattern</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नक्काशी	मिट्टी पर खुरच कर उसका आकार बदलना या चित्र या पैटर्न बनाना</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ceramic	a material that starts soft like clay, but then becomes very hard after it is cooked to a very high temperature</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सिरेमिक	एक ऐसी सामग्री जो मिट्टी की तरह नरम होती है, लेकिन बहुत अधिक तापमान पर पकाने के बाद बहुत कठोर हो जाती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clay	a soft material used for making pots, bricks, and sculptures that becomes very hard when it is heated up. </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मिट्टी	बर्तन, ईंटें और मूर्तियां बनाने के लिए उपयोग की जाने वाली एक नरम सामग्री जो गर्म होने पर बहुत कठोर हो जाती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coil	a thin piece of clay that looks like a snake</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कुंडल	मिट्टी का एक पतला टुकड़ा जो साँप जैसा दिखता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earthenware	a kind of clay that is fired to a lower temperature and that needs to be glazed before becoming watertight</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मिट्टी के बर्तन	एक प्रकार की मिट्टी जिसे कम तापमान पर पकाया जाता है और जिसे जलरोधी बनने से पहले चमकाया जाना आवश्यक होता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foot	the bottom of a pot where it sits on a table</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फुट	बर्तन का निचला हिस्सा जहाँ वह मेज पर रखा जाता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glaze	a material that you can paint onto ceramic that turns into glass when fired in a kiln</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ग्लेज़	एक ऐसी सामग्री जिसे आप सिरेमिक पर पेंट कर सकते हैं जो भट्ठी में पकाने पर कांच में बदल जाती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glazing	for clay: brushing on a paint-like layer to a pot that will later become a layer of glass; for painting: using very thin transparent layers of paint to change the colour</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ग्लेज़िंग	मिट्टी के लिए: ब्रश से बर्तन पर पेंट जैसी परत लगाना जो बाद में कांच की परत बन जाएगी; पेंटिंग के लिए: रंग बदलने के लिए पेंट की बहुत पतली पारदर्शी परतों का उपयोग करना</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handle	the part of something that is used to lift or carry it</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हैंडल	किसी चीज़ का वह हिस्सा जिसका इस्तेमाल उसे उठाने या ले जाने के लिए किया जाता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kiln	an oven used to heat up clay enough to become a hard ceramic</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भट्ठा	एक ओवन जिसका उपयोग मिट्टी को इतना गर्म करने के लिए किया जाता है कि वह कठोर सिरेमिक बन जाए</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lid	the top of a pot that you can take off</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700"/>
              </a:spcAft>
              <a:buClr>
                <a:schemeClr val="dk1"/>
              </a:buClr>
              <a:buSzPts val="1100"/>
              <a:buFont typeface="Arial"/>
              <a:buNone/>
            </a:pPr>
            <a:r>
              <a:rPr lang="en" sz="900">
                <a:solidFill>
                  <a:srgbClr val="999999"/>
                </a:solidFill>
                <a:latin typeface="Cabin"/>
                <a:ea typeface="Cabin"/>
                <a:cs typeface="Cabin"/>
                <a:sym typeface="Cabin"/>
              </a:rPr>
              <a:t>ढक्कन	बर्तन का ऊपरी हिस्सा जिसे आप उतार सकते हैं</a:t>
            </a:r>
            <a:endParaRPr b="1" sz="900">
              <a:solidFill>
                <a:schemeClr val="dk1"/>
              </a:solidFill>
              <a:latin typeface="Open Sans"/>
              <a:ea typeface="Open Sans"/>
              <a:cs typeface="Open Sans"/>
              <a:sym typeface="Open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nvSpPr>
        <p:spPr>
          <a:xfrm>
            <a:off x="457200" y="461700"/>
            <a:ext cx="6858000" cy="9135000"/>
          </a:xfrm>
          <a:prstGeom prst="rect">
            <a:avLst/>
          </a:prstGeom>
          <a:noFill/>
          <a:ln>
            <a:noFill/>
          </a:ln>
        </p:spPr>
        <p:txBody>
          <a:bodyPr anchorCtr="0" anchor="t" bIns="0" lIns="0" spcFirstLastPara="1" rIns="0" wrap="square" tIns="0">
            <a:noAutofit/>
          </a:bodyPr>
          <a:lstStyle/>
          <a:p>
            <a:pPr indent="-1485900" lvl="0" marL="1485900" marR="25400" rtl="0" algn="l">
              <a:lnSpc>
                <a:spcPct val="100000"/>
              </a:lnSpc>
              <a:spcBef>
                <a:spcPts val="0"/>
              </a:spcBef>
              <a:spcAft>
                <a:spcPts val="0"/>
              </a:spcAft>
              <a:buClr>
                <a:schemeClr val="dk1"/>
              </a:buClr>
              <a:buSzPts val="1100"/>
              <a:buFont typeface="Arial"/>
              <a:buNone/>
            </a:pPr>
            <a:r>
              <a:rPr b="1" lang="en" sz="900">
                <a:solidFill>
                  <a:schemeClr val="dk1"/>
                </a:solidFill>
                <a:latin typeface="Cabin"/>
                <a:ea typeface="Cabin"/>
                <a:cs typeface="Cabin"/>
                <a:sym typeface="Cabin"/>
              </a:rPr>
              <a:t>lip	the top edge of a pot</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होंठ	एक बर्तन का ऊपरी किनारा</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paddling	hitting clay with wood to make it stronger, smoother, and a better shape</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पैडलिंग	मिट्टी को लकड़ी से मारना ताकि वह अधिक मजबूत, चिकनी और बेहतर आकार की हो जाए</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pattern	a drawing that repeats in a beautiful way</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पैटर्न	एक चित्र जो सुंदर तरीके से दोहराया जाता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pinch	squeezing something between your thumb and finger</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चुटकी	अपने अंगूठे और उंगली के बीच कुछ दबाना</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rib	a piece of silicone or wood used to smoothly shape some clay</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रिब	सिलिकॉन या लकड़ी का एक टुकड़ा जिसका उपयोग मिट्टी को सुचारू रूप से आकार देने के लिए किया जाता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score	carve Xs or parallel lines to help join clay together with slip</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स्कोर	मिट्टी को स्लिप के साथ जोड़ने में मदद करने के लिए Xs या समानांतर रेखाएं बनाएं</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scraper	a piece of thin metal or plastic used to shave off thin pieces of clay</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खुरचनी	पतली धातु या प्लास्टिक का एक टुकड़ा जिसका उपयोग मिट्टी के पतले टुकड़ों को छीलने के लिए किया जाता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scribe	mark an even and straight line</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स्क्राइब	एक सम और सीधी रेखा चिह्नित करें</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shave	scrape bumps and fuzz from the surface of something</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शेव करना	किसी चीज़ की सतह से उभार और रोएँ हटाना</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slip	a liquid clay that you can use like glue to attach things together, or paint onto your clay to change its colour</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स्लिप	एक तरल मिट्टी जिसे आप चीजों को एक साथ जोड़ने के लिए गोंद की तरह उपयोग कर सकते हैं, या अपनी मिट्टी पर रंग कर उसका रंग बदल सकते हैं</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stretch	pulling something to make it longer</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खिंचाव	किसी चीज़ को लंबा करने के लिए उसे खींचना</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terracotta	an unglazed reddish-brown earthenware clay</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टेराकोटा	एक बिना चमक वाला लाल-भूरा मिट्टी का बर्तन</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transfer	to move or copy something</a:t>
            </a:r>
            <a:endParaRPr b="1" sz="9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स्थानांतरण	किसी चीज़ को स्थानांतरित या कॉपी करने के लिए</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trim	remove extra clay with a tool</a:t>
            </a:r>
            <a:endParaRPr sz="1050">
              <a:solidFill>
                <a:schemeClr val="dk1"/>
              </a:solidFill>
              <a:highlight>
                <a:srgbClr val="FFFFFF"/>
              </a:highlight>
              <a:latin typeface="Courier New"/>
              <a:ea typeface="Courier New"/>
              <a:cs typeface="Courier New"/>
              <a:sym typeface="Courier New"/>
            </a:endParaRPr>
          </a:p>
          <a:p>
            <a:pPr indent="-1485900" lvl="0" marL="1485900" marR="25400" rtl="0" algn="l">
              <a:lnSpc>
                <a:spcPct val="113000"/>
              </a:lnSpc>
              <a:spcBef>
                <a:spcPts val="0"/>
              </a:spcBef>
              <a:spcAft>
                <a:spcPts val="700"/>
              </a:spcAft>
              <a:buClr>
                <a:schemeClr val="dk1"/>
              </a:buClr>
              <a:buSzPts val="1100"/>
              <a:buFont typeface="Arial"/>
              <a:buNone/>
            </a:pPr>
            <a:r>
              <a:rPr lang="en" sz="900">
                <a:solidFill>
                  <a:srgbClr val="999999"/>
                </a:solidFill>
                <a:latin typeface="Cabin"/>
                <a:ea typeface="Cabin"/>
                <a:cs typeface="Cabin"/>
                <a:sym typeface="Cabin"/>
              </a:rPr>
              <a:t>ट्रिम	किसी उपकरण से अतिरिक्त मिट्टी हटाएँ</a:t>
            </a:r>
            <a:endParaRPr b="1" sz="900">
              <a:solidFill>
                <a:schemeClr val="dk1"/>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